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0" d="100"/>
          <a:sy n="150" d="100"/>
        </p:scale>
        <p:origin x="42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9098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600" dirty="0">
                <a:solidFill>
                  <a:srgbClr val="7A8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WISCONSIN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731520" y="1280160"/>
            <a:ext cx="76809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Fatality Review</a:t>
            </a:r>
            <a:endParaRPr lang="en-US" sz="4400" dirty="0"/>
          </a:p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Team Toolkit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731520" y="3383280"/>
            <a:ext cx="2743200" cy="4572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356616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2025 Wisconsin Act 148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Presentation for Domestic Violence Agency Directors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20624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A8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A8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Domestic Violence Fatality Review Initiative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A8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Funded by DOA DEO Office of Violence Prevention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A8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 a grant to Rainbow House Domestic Abuse Services, Inc.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6B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7680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Confidentiality Protections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283464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B8E0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foundation of effective review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31520" y="2743200"/>
            <a:ext cx="2286000" cy="3657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Key Confidentiality Protections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858000" y="5029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Sec. 250.22(3)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731520" y="1234440"/>
            <a:ext cx="7680960" cy="594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1234440"/>
            <a:ext cx="64008" cy="59436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1234440"/>
            <a:ext cx="2926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 Are Confidential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023360" y="1234440"/>
            <a:ext cx="4206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subject to public records law (Wis. Stat. 19.35)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1947672"/>
            <a:ext cx="7680960" cy="594360"/>
          </a:xfrm>
          <a:prstGeom prst="rect">
            <a:avLst/>
          </a:prstGeom>
          <a:solidFill>
            <a:srgbClr val="E8F4F0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0" y="1947672"/>
            <a:ext cx="64008" cy="59436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10" name="Text 8"/>
          <p:cNvSpPr/>
          <p:nvPr/>
        </p:nvSpPr>
        <p:spPr>
          <a:xfrm>
            <a:off x="1005840" y="1947672"/>
            <a:ext cx="2926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Signed Agreements Required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023360" y="1947672"/>
            <a:ext cx="4206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member and guest must sign before participating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2660904"/>
            <a:ext cx="7680960" cy="594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0" y="2660904"/>
            <a:ext cx="64008" cy="59436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14" name="Text 12"/>
          <p:cNvSpPr/>
          <p:nvPr/>
        </p:nvSpPr>
        <p:spPr>
          <a:xfrm>
            <a:off x="1005840" y="2660904"/>
            <a:ext cx="2926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Testimony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023360" y="2660904"/>
            <a:ext cx="4206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testify about information obtained through the review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3374136"/>
            <a:ext cx="7680960" cy="594360"/>
          </a:xfrm>
          <a:prstGeom prst="rect">
            <a:avLst/>
          </a:prstGeom>
          <a:solidFill>
            <a:srgbClr val="E8F4F0"/>
          </a:solidFill>
          <a:ln/>
        </p:spPr>
      </p:sp>
      <p:sp>
        <p:nvSpPr>
          <p:cNvPr id="17" name="Shape 15"/>
          <p:cNvSpPr/>
          <p:nvPr/>
        </p:nvSpPr>
        <p:spPr>
          <a:xfrm>
            <a:off x="731520" y="3374136"/>
            <a:ext cx="64008" cy="59436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18" name="Text 16"/>
          <p:cNvSpPr/>
          <p:nvPr/>
        </p:nvSpPr>
        <p:spPr>
          <a:xfrm>
            <a:off x="1005840" y="3374136"/>
            <a:ext cx="2926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Subpoena or Discovery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023360" y="3374136"/>
            <a:ext cx="4206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records cannot be subpoenaed or used as evidence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31520" y="4087368"/>
            <a:ext cx="7680960" cy="594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1" name="Shape 19"/>
          <p:cNvSpPr/>
          <p:nvPr/>
        </p:nvSpPr>
        <p:spPr>
          <a:xfrm>
            <a:off x="731520" y="4087368"/>
            <a:ext cx="64008" cy="59436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22" name="Text 20"/>
          <p:cNvSpPr/>
          <p:nvPr/>
        </p:nvSpPr>
        <p:spPr>
          <a:xfrm>
            <a:off x="1005840" y="4087368"/>
            <a:ext cx="2926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Distribution of Copies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023360" y="4087368"/>
            <a:ext cx="4206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not distribute additional printed copies of records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25" name="Text 23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Immunity and Meetings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731520" y="1280160"/>
            <a:ext cx="365760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731520" y="1280160"/>
            <a:ext cx="3657600" cy="54864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5" name="Text 3"/>
          <p:cNvSpPr/>
          <p:nvPr/>
        </p:nvSpPr>
        <p:spPr>
          <a:xfrm>
            <a:off x="1005840" y="15087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6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Liability Immunity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05840" y="182880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Sec. 250.22(3)(g)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05840" y="2194560"/>
            <a:ext cx="3108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faith participants are immune from civil and criminal liability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Applies to team members AND persons providing information or records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 are presumed to be acting in good faith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1280160"/>
            <a:ext cx="365760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280160"/>
            <a:ext cx="3657600" cy="54864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15087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6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 Meetings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029200" y="182880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Sec. 250.22(4)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0" y="2194560"/>
            <a:ext cx="3108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Meetings are closed to the public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Exempt from open meetings law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meetings allowed for summary findings only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disclosure of individual or agency involvement in public meetings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6B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7680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Forming a Team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283464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B8E0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steps to get started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31520" y="2743200"/>
            <a:ext cx="2286000" cy="3657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Steps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731520" y="1143000"/>
            <a:ext cx="365760" cy="36576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143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280160" y="109728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the statute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931920" y="109728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Act 148 (Wis. Stat. 250.22) thoroughly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673352"/>
            <a:ext cx="365760" cy="36576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67335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280160" y="162763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a lead convener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931920" y="1627632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DV program, public health, DA’s office, or other agency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2203704"/>
            <a:ext cx="365760" cy="36576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220370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280160" y="2157984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 stakeholders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931920" y="2157984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Cast a wide, multidisciplinary net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731520" y="2734056"/>
            <a:ext cx="365760" cy="36576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273405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280160" y="2688336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a confidentiality agreement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931920" y="2688336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by statute; model language is available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31520" y="3264408"/>
            <a:ext cx="365760" cy="36576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20" name="Text 18"/>
          <p:cNvSpPr/>
          <p:nvPr/>
        </p:nvSpPr>
        <p:spPr>
          <a:xfrm>
            <a:off x="731520" y="326440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280160" y="321868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scope and goals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931920" y="3218688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types of deaths? How many reviews per year?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731520" y="3794760"/>
            <a:ext cx="365760" cy="36576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24" name="Text 22"/>
          <p:cNvSpPr/>
          <p:nvPr/>
        </p:nvSpPr>
        <p:spPr>
          <a:xfrm>
            <a:off x="731520" y="37947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280160" y="37490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protocols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931920" y="374904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 frequency, case selection, data handling, dissemination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731520" y="4325112"/>
            <a:ext cx="365760" cy="365760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28" name="Text 26"/>
          <p:cNvSpPr/>
          <p:nvPr/>
        </p:nvSpPr>
        <p:spPr>
          <a:xfrm>
            <a:off x="731520" y="432511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1280160" y="427939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a secure database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3931920" y="4279392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by statute for entering review data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2" name="Text 30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Should Be at the Table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5156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148 lists these member types (Sec. 250.22(2)(d)):</a:t>
            </a:r>
            <a:endParaRPr lang="en-US" sz="130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417320"/>
          <a:ext cx="7680960" cy="914400"/>
        </p:xfrm>
        <a:graphic>
          <a:graphicData uri="http://schemas.openxmlformats.org/drawingml/2006/table">
            <a:tbl>
              <a:tblPr/>
              <a:tblGrid>
                <a:gridCol w="256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Public health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Tribal health centers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Medical examiners / coroners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Funeral directors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Law enforcement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District attorney or designee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Medical professionals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EMS practitioners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Behavioral health professionals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DV service providers / advocates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Individuals with personal experience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Education / school counselors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Child protective services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Any other person requested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731520" y="42062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Also consider: judiciary, probation/parole, batterer intervention, housing, faith community, legal aid, business leaders, researchers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91440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“No Blame, No Shame”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3200400" y="2103120"/>
            <a:ext cx="2743200" cy="36576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4" name="Text 2"/>
          <p:cNvSpPr/>
          <p:nvPr/>
        </p:nvSpPr>
        <p:spPr>
          <a:xfrm>
            <a:off x="1371600" y="2377440"/>
            <a:ext cx="64008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B8C5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perpetrator bears ultimate responsibility.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B8C5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review focuses on systemic responses, not individual fault.</a:t>
            </a: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B8C5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blaming approach discourages candid participation.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B8C5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Honest assessment leads to meaningful change.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Timeline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1371600" y="1261872"/>
            <a:ext cx="201168" cy="201168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4" name="Shape 2"/>
          <p:cNvSpPr/>
          <p:nvPr/>
        </p:nvSpPr>
        <p:spPr>
          <a:xfrm>
            <a:off x="1472184" y="1463040"/>
            <a:ext cx="0" cy="502920"/>
          </a:xfrm>
          <a:prstGeom prst="line">
            <a:avLst/>
          </a:prstGeom>
          <a:noFill/>
          <a:ln w="25400">
            <a:solidFill>
              <a:srgbClr val="D1D5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0" y="11430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2, 2026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114800" y="114300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 Evers signs Act 148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1371600" y="1993392"/>
            <a:ext cx="201168" cy="201168"/>
          </a:xfrm>
          <a:prstGeom prst="ellipse">
            <a:avLst/>
          </a:prstGeom>
          <a:solidFill>
            <a:srgbClr val="2A8C7A"/>
          </a:solidFill>
          <a:ln/>
        </p:spPr>
      </p:sp>
      <p:sp>
        <p:nvSpPr>
          <p:cNvPr id="8" name="Shape 6"/>
          <p:cNvSpPr/>
          <p:nvPr/>
        </p:nvSpPr>
        <p:spPr>
          <a:xfrm>
            <a:off x="1472184" y="2194560"/>
            <a:ext cx="0" cy="502920"/>
          </a:xfrm>
          <a:prstGeom prst="line">
            <a:avLst/>
          </a:prstGeom>
          <a:noFill/>
          <a:ln w="25400">
            <a:solidFill>
              <a:srgbClr val="D1D5D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828800" y="18745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3, 2026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0" y="187452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 published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1371600" y="2724912"/>
            <a:ext cx="201168" cy="201168"/>
          </a:xfrm>
          <a:prstGeom prst="ellipse">
            <a:avLst/>
          </a:prstGeom>
          <a:solidFill>
            <a:srgbClr val="1B2A4A"/>
          </a:solidFill>
          <a:ln/>
        </p:spPr>
      </p:sp>
      <p:sp>
        <p:nvSpPr>
          <p:cNvPr id="12" name="Shape 10"/>
          <p:cNvSpPr/>
          <p:nvPr/>
        </p:nvSpPr>
        <p:spPr>
          <a:xfrm>
            <a:off x="1472184" y="2926080"/>
            <a:ext cx="0" cy="502920"/>
          </a:xfrm>
          <a:prstGeom prst="line">
            <a:avLst/>
          </a:prstGeom>
          <a:noFill/>
          <a:ln w="25400">
            <a:solidFill>
              <a:srgbClr val="D1D5D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828800" y="26060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– April 2027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114800" y="260604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 period: form teams, develop protocols, create confidentiality agreements, identify databases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1371600" y="3456432"/>
            <a:ext cx="201168" cy="201168"/>
          </a:xfrm>
          <a:prstGeom prst="ellipse">
            <a:avLst/>
          </a:prstGeom>
          <a:solidFill>
            <a:srgbClr val="1A6B5C"/>
          </a:solidFill>
          <a:ln/>
        </p:spPr>
      </p:sp>
      <p:sp>
        <p:nvSpPr>
          <p:cNvPr id="16" name="Text 14"/>
          <p:cNvSpPr/>
          <p:nvPr/>
        </p:nvSpPr>
        <p:spPr>
          <a:xfrm>
            <a:off x="1828800" y="333756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1, 2027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114800" y="333756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148 takes effect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731520" y="3977640"/>
            <a:ext cx="7680960" cy="457200"/>
          </a:xfrm>
          <a:prstGeom prst="rect">
            <a:avLst/>
          </a:prstGeom>
          <a:solidFill>
            <a:srgbClr val="E8F4F0"/>
          </a:solidFill>
          <a:ln/>
        </p:spPr>
      </p:sp>
      <p:sp>
        <p:nvSpPr>
          <p:cNvPr id="19" name="Text 17"/>
          <p:cNvSpPr/>
          <p:nvPr/>
        </p:nvSpPr>
        <p:spPr>
          <a:xfrm>
            <a:off x="914400" y="39776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6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 planning now so your team is ready to operate under the law’s authority when it takes effect.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Resources and Technical Assistance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6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384048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NDVFRI</a:t>
            </a:r>
            <a:endParaRPr lang="en-US" sz="12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20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ndvfri.org</a:t>
            </a:r>
            <a:endParaRPr lang="en-US" sz="1200" dirty="0"/>
          </a:p>
          <a:p>
            <a:pPr marL="0" indent="0">
              <a:spcAft>
                <a:spcPts val="1400"/>
              </a:spcAft>
              <a:buNone/>
            </a:pPr>
            <a:r>
              <a:rPr lang="en-US" sz="12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Getting started guides, sample documents, data collection tools, confidentiality agreements, webinars, technical assistance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Battered Women’s Justice Project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bwjp.org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754880" y="11887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6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Wisconsin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754880" y="1554480"/>
            <a:ext cx="384048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</a:t>
            </a:r>
            <a:endParaRPr lang="en-US" sz="12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2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DV Fatality Review Initiative</a:t>
            </a:r>
            <a:endParaRPr lang="en-US" sz="1200" dirty="0"/>
          </a:p>
          <a:p>
            <a:pPr marL="0" indent="0">
              <a:spcAft>
                <a:spcPts val="1400"/>
              </a:spcAft>
              <a:buNone/>
            </a:pPr>
            <a:r>
              <a:rPr lang="en-US" sz="12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Training, TA, model confidentiality language, startup guidance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Law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docs.legis.wisconsin.gov/2025/related/acts/148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09728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Questions?</a:t>
            </a:r>
            <a:endParaRPr lang="en-US" sz="4800" dirty="0"/>
          </a:p>
        </p:txBody>
      </p:sp>
      <p:sp>
        <p:nvSpPr>
          <p:cNvPr id="3" name="Shape 1"/>
          <p:cNvSpPr/>
          <p:nvPr/>
        </p:nvSpPr>
        <p:spPr>
          <a:xfrm>
            <a:off x="3200400" y="2286000"/>
            <a:ext cx="2743200" cy="36576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4" name="Text 2"/>
          <p:cNvSpPr/>
          <p:nvPr/>
        </p:nvSpPr>
        <p:spPr>
          <a:xfrm>
            <a:off x="1371600" y="2651760"/>
            <a:ext cx="6400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</a:t>
            </a:r>
            <a:endParaRPr lang="en-US" sz="1400" dirty="0"/>
          </a:p>
          <a:p>
            <a:pPr marL="0" indent="0" algn="ctr">
              <a:spcAft>
                <a:spcPts val="1400"/>
              </a:spcAft>
              <a:buNone/>
            </a:pPr>
            <a:r>
              <a:rPr lang="en-US" sz="14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Domestic Violence Fatality Review Initiative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Funded by DOA DEO Office of Violence Prevention (ovp@wisconsin.gov)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 a grant to Rainbow House Domestic Abuse Services, Inc.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371600" y="41148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Wisconsin Act 148 | Wis. Stat. 250.22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We’ll Cover Today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280160"/>
            <a:ext cx="7680960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Why fatality review matters</a:t>
            </a:r>
            <a:endParaRPr lang="en-US" sz="16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What Act 148 does (and doesn’t do)</a:t>
            </a:r>
            <a:endParaRPr lang="en-US" sz="16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What deaths can be reviewed</a:t>
            </a:r>
            <a:endParaRPr lang="en-US" sz="16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Record access and confidentiality protections</a:t>
            </a:r>
            <a:endParaRPr lang="en-US" sz="16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Liability immunity and closed meetings</a:t>
            </a:r>
            <a:endParaRPr lang="en-US" sz="16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How to form a team: practical steps</a:t>
            </a:r>
            <a:endParaRPr lang="en-US" sz="16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 Who should be at the table</a:t>
            </a:r>
            <a:endParaRPr lang="en-US" sz="16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6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 Resources and next steps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6B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7680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Fatality Review?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283464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B8E0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case for systemic learning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31520" y="2743200"/>
            <a:ext cx="2286000" cy="3657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Fatality Review?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28016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deliberate, structured process for examining deaths caused by domestic violence, understanding the systemic interventions that did or did not occur, and developing recommendations to prevent future tragedies.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731520" y="2468880"/>
            <a:ext cx="246888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2468880"/>
            <a:ext cx="2468880" cy="54864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69748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6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About Blame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14400" y="3154680"/>
            <a:ext cx="21031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“No blame, no shame.” The goal is systemic learning, not assigning individual fault.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474720" y="2468880"/>
            <a:ext cx="246888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474720" y="2468880"/>
            <a:ext cx="2468880" cy="54864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0" y="269748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6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 Focused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657600" y="3154680"/>
            <a:ext cx="21031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what happened, what could have been done differently, and what changes to policy or practice might save lives.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17920" y="2468880"/>
            <a:ext cx="246888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217920" y="2468880"/>
            <a:ext cx="2468880" cy="54864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0" y="269748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6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~200 Teams Nationally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00800" y="3154680"/>
            <a:ext cx="21031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Wisconsin communities joining this effort have a deep well of national experience to draw from.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6B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7680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2025 Wisconsin Act 148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731520" y="283464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B8E0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Signed April 2, 2026 | Effective May 1, 2027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31520" y="2743200"/>
            <a:ext cx="2286000" cy="3657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 Law Does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Creates Wis. Stat. 250.22, the first statutory framework for multidisciplinary fatality review teams in Wisconsin.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731520" y="1920240"/>
            <a:ext cx="73152" cy="41148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5" name="Text 3"/>
          <p:cNvSpPr/>
          <p:nvPr/>
        </p:nvSpPr>
        <p:spPr>
          <a:xfrm>
            <a:off x="1005840" y="192024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Provides legal authority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657600" y="192024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Establishes the statutory basis for teams to form and operate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31520" y="2468880"/>
            <a:ext cx="73152" cy="41148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8" name="Text 6"/>
          <p:cNvSpPr/>
          <p:nvPr/>
        </p:nvSpPr>
        <p:spPr>
          <a:xfrm>
            <a:off x="1005840" y="246888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Grants record access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0" y="246888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can access records from 17 categories of agencies and providers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31520" y="3017520"/>
            <a:ext cx="73152" cy="41148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301752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Protects confidentiality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657600" y="301752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records are exempt from public records law, subpoena, and discovery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3566160"/>
            <a:ext cx="73152" cy="41148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14" name="Text 12"/>
          <p:cNvSpPr/>
          <p:nvPr/>
        </p:nvSpPr>
        <p:spPr>
          <a:xfrm>
            <a:off x="1005840" y="356616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Grants immunity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657600" y="356616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faith participants are immune from civil and criminal liability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731520" y="4114800"/>
            <a:ext cx="73152" cy="411480"/>
          </a:xfrm>
          <a:prstGeom prst="rect">
            <a:avLst/>
          </a:prstGeom>
          <a:solidFill>
            <a:srgbClr val="1A6B5C"/>
          </a:solidFill>
          <a:ln/>
        </p:spPr>
      </p:sp>
      <p:sp>
        <p:nvSpPr>
          <p:cNvPr id="17" name="Text 15"/>
          <p:cNvSpPr/>
          <p:nvPr/>
        </p:nvSpPr>
        <p:spPr>
          <a:xfrm>
            <a:off x="1005840" y="411480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Closes meetings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657600" y="411480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meetings are exempt from open meetings law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 Law Does NOT Do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148 was intentionally designed to avoid creating an unfunded mandate.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768096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require any entity to create a team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assign state-level oversight to DHS or any agency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mandate funding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create standardized forms or databases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develop a statewide confidentiality agreement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731520" y="4114800"/>
            <a:ext cx="7680960" cy="457200"/>
          </a:xfrm>
          <a:prstGeom prst="rect">
            <a:avLst/>
          </a:prstGeom>
          <a:solidFill>
            <a:srgbClr val="E8F4F0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41148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6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law provides the scaffolding and protections. Communities decide whether and how to build.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Deaths Can Be Reviewed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Sec. 250.22(1)(d) defines “reviewable deaths” broadly:</a:t>
            </a:r>
            <a:endParaRPr lang="en-US" sz="14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554480"/>
          <a:ext cx="7680960" cy="914400"/>
        </p:xfrm>
        <a:graphic>
          <a:graphicData uri="http://schemas.openxmlformats.org/drawingml/2006/table">
            <a:tbl>
              <a:tblPr/>
              <a:tblGrid>
                <a:gridCol w="384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Suicide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Homicide / DV / IPV / community violence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Motor vehicle incident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Overdose death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Child abuse or neglect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Stillbirth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Fetal or infant death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Maternal death (during or within 1 year of pregnancy)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1E1E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Unexpected / unintentional child death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731520" y="3749040"/>
            <a:ext cx="7680960" cy="502920"/>
          </a:xfrm>
          <a:prstGeom prst="rect">
            <a:avLst/>
          </a:prstGeom>
          <a:solidFill>
            <a:srgbClr val="E8F4F0"/>
          </a:solidFill>
          <a:ln/>
        </p:spPr>
      </p:sp>
      <p:sp>
        <p:nvSpPr>
          <p:cNvPr id="6" name="Text 3"/>
          <p:cNvSpPr/>
          <p:nvPr/>
        </p:nvSpPr>
        <p:spPr>
          <a:xfrm>
            <a:off x="914400" y="374904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6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Excludes: Deaths subject to review under Wis. Stat. 175.47 (officer-involved deaths in line of duty).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731520" y="434340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team defines its scope. DV teams typically focus on intimate partner homicides, murder-suicides, and related deaths.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4" name="Text 6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4572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Record Access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943600" y="5029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Sec. 250.22(2)(c)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may be provided records from 17 categories of sources: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38404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DHS or local health departments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Dept. of Children and Families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 enforcement agencies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 examiners / coroners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Substance use / mental health providers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Hospitals / health care providers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EMS / fire departments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WIC programs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Dept. of Corrections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754880" y="1554480"/>
            <a:ext cx="38404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District attorney’s offices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Circuit / municipal courts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/ human services agencies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DV service providers / advocates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 protective services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Schools / universities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PDMP records (overdose/suicide/maternal teams)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other agency identified as necessary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Governor’s Council on Domestic Abuse | DV Fatality Review Initiative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1344</Words>
  <Application>Microsoft Macintosh PowerPoint</Application>
  <PresentationFormat>On-screen Show (16:9)</PresentationFormat>
  <Paragraphs>221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Wisconsin Fatality Review Team Toolkit: 2025 Act 148</dc:title>
  <dc:subject>PptxGenJS Presentation</dc:subject>
  <dc:creator>Governor's Council DV Fatality Review Initiative</dc:creator>
  <cp:lastModifiedBy>Courtney Olson</cp:lastModifiedBy>
  <cp:revision>1</cp:revision>
  <dcterms:created xsi:type="dcterms:W3CDTF">2026-04-14T13:28:05Z</dcterms:created>
  <dcterms:modified xsi:type="dcterms:W3CDTF">2026-04-14T13:43:30Z</dcterms:modified>
</cp:coreProperties>
</file>